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 /><Relationship Id="rId2" Type="http://schemas.openxmlformats.org/package/2006/relationships/metadata/core-properties" Target="docProps/core.xml" /><Relationship Id="rId1" Type="http://schemas.openxmlformats.org/officeDocument/2006/relationships/officeDocument" Target="ppt/presentation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Barlow" panose="02000000000000000000" pitchFamily="2" charset="0"/>
      <p:regular r:id="rId13"/>
    </p:embeddedFont>
    <p:embeddedFont>
      <p:font typeface="Montserrat" pitchFamily="2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font" Target="fonts/font1.fntdata" /><Relationship Id="rId18" Type="http://schemas.openxmlformats.org/officeDocument/2006/relationships/tableStyles" Target="tableStyles.xml" /><Relationship Id="rId3" Type="http://schemas.openxmlformats.org/officeDocument/2006/relationships/slide" Target="slides/slide2.xml" /><Relationship Id="rId7" Type="http://schemas.openxmlformats.org/officeDocument/2006/relationships/slide" Target="slides/slide6.xml" /><Relationship Id="rId12" Type="http://schemas.openxmlformats.org/officeDocument/2006/relationships/notesMaster" Target="notesMasters/notesMaster1.xml" /><Relationship Id="rId17" Type="http://schemas.openxmlformats.org/officeDocument/2006/relationships/theme" Target="theme/theme1.xml" /><Relationship Id="rId2" Type="http://schemas.openxmlformats.org/officeDocument/2006/relationships/slide" Target="slides/slide1.xml" /><Relationship Id="rId16" Type="http://schemas.openxmlformats.org/officeDocument/2006/relationships/viewProps" Target="viewProps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slide" Target="slides/slide10.xml" /><Relationship Id="rId5" Type="http://schemas.openxmlformats.org/officeDocument/2006/relationships/slide" Target="slides/slide4.xml" /><Relationship Id="rId15" Type="http://schemas.openxmlformats.org/officeDocument/2006/relationships/presProps" Target="presProps.xml" /><Relationship Id="rId10" Type="http://schemas.openxmlformats.org/officeDocument/2006/relationships/slide" Target="slides/slide9.xml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font" Target="fonts/font2.fntdata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660900" y="0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1AB39E-8601-404D-8B00-3DA337570815}" type="datetimeFigureOut">
              <a:rPr lang="en-US" smtClean="0"/>
              <a:t>10/11/2025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273050" y="1828800"/>
            <a:ext cx="8775700" cy="493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3896975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660900" y="13896975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247891-1008-CE47-8A39-6A976BEC76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1306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 /><Relationship Id="rId1" Type="http://schemas.openxmlformats.org/officeDocument/2006/relationships/notesMaster" Target="../notesMasters/notesMaster1.xml" 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 /><Relationship Id="rId1" Type="http://schemas.openxmlformats.org/officeDocument/2006/relationships/notesMaster" Target="../notesMasters/notesMaster1.xml" 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 /><Relationship Id="rId1" Type="http://schemas.openxmlformats.org/officeDocument/2006/relationships/notesMaster" Target="../notesMasters/notesMaster1.xml" 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 /><Relationship Id="rId1" Type="http://schemas.openxmlformats.org/officeDocument/2006/relationships/notesMaster" Target="../notesMasters/notesMaster1.xml" 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 /><Relationship Id="rId1" Type="http://schemas.openxmlformats.org/officeDocument/2006/relationships/notesMaster" Target="../notesMasters/notesMaster1.xml" 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 /><Relationship Id="rId1" Type="http://schemas.openxmlformats.org/officeDocument/2006/relationships/notesMaster" Target="../notesMasters/notesMaster1.xml" 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 /><Relationship Id="rId1" Type="http://schemas.openxmlformats.org/officeDocument/2006/relationships/notesMaster" Target="../notesMasters/notesMaster1.xml" 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 /><Relationship Id="rId1" Type="http://schemas.openxmlformats.org/officeDocument/2006/relationships/notesMaster" Target="../notesMasters/notesMaster1.xml" 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 /><Relationship Id="rId1" Type="http://schemas.openxmlformats.org/officeDocument/2006/relationships/notesMaster" Target="../notesMasters/notesMaster1.xml" 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.png" 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.png" 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.png" 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.png" 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.png" 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.png" 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.png" 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.png" 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.png" 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.png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notesSlide" Target="../notesSlides/notesSlide1.xml" /><Relationship Id="rId1" Type="http://schemas.openxmlformats.org/officeDocument/2006/relationships/slideLayout" Target="../slideLayouts/slideLayout2.xml" 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 /><Relationship Id="rId2" Type="http://schemas.openxmlformats.org/officeDocument/2006/relationships/notesSlide" Target="../notesSlides/notesSlide10.xml" /><Relationship Id="rId1" Type="http://schemas.openxmlformats.org/officeDocument/2006/relationships/slideLayout" Target="../slideLayouts/slideLayout11.xml" /><Relationship Id="rId4" Type="http://schemas.openxmlformats.org/officeDocument/2006/relationships/image" Target="../media/image33.png" 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 /><Relationship Id="rId3" Type="http://schemas.openxmlformats.org/officeDocument/2006/relationships/image" Target="../media/image4.png" /><Relationship Id="rId7" Type="http://schemas.openxmlformats.org/officeDocument/2006/relationships/image" Target="../media/image8.png" /><Relationship Id="rId2" Type="http://schemas.openxmlformats.org/officeDocument/2006/relationships/notesSlide" Target="../notesSlides/notesSlide2.xml" /><Relationship Id="rId1" Type="http://schemas.openxmlformats.org/officeDocument/2006/relationships/slideLayout" Target="../slideLayouts/slideLayout3.xml" /><Relationship Id="rId6" Type="http://schemas.openxmlformats.org/officeDocument/2006/relationships/image" Target="../media/image7.png" /><Relationship Id="rId5" Type="http://schemas.openxmlformats.org/officeDocument/2006/relationships/image" Target="../media/image6.png" /><Relationship Id="rId4" Type="http://schemas.openxmlformats.org/officeDocument/2006/relationships/image" Target="../media/image5.png" 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 /><Relationship Id="rId2" Type="http://schemas.openxmlformats.org/officeDocument/2006/relationships/notesSlide" Target="../notesSlides/notesSlide3.xml" /><Relationship Id="rId1" Type="http://schemas.openxmlformats.org/officeDocument/2006/relationships/slideLayout" Target="../slideLayouts/slideLayout4.xml" /><Relationship Id="rId5" Type="http://schemas.openxmlformats.org/officeDocument/2006/relationships/image" Target="../media/image12.png" /><Relationship Id="rId4" Type="http://schemas.openxmlformats.org/officeDocument/2006/relationships/image" Target="../media/image11.png" 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 /><Relationship Id="rId2" Type="http://schemas.openxmlformats.org/officeDocument/2006/relationships/notesSlide" Target="../notesSlides/notesSlide4.xml" /><Relationship Id="rId1" Type="http://schemas.openxmlformats.org/officeDocument/2006/relationships/slideLayout" Target="../slideLayouts/slideLayout5.xml" 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 /><Relationship Id="rId2" Type="http://schemas.openxmlformats.org/officeDocument/2006/relationships/notesSlide" Target="../notesSlides/notesSlide5.xml" /><Relationship Id="rId1" Type="http://schemas.openxmlformats.org/officeDocument/2006/relationships/slideLayout" Target="../slideLayouts/slideLayout6.xml" 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 /><Relationship Id="rId7" Type="http://schemas.openxmlformats.org/officeDocument/2006/relationships/image" Target="../media/image19.png" /><Relationship Id="rId2" Type="http://schemas.openxmlformats.org/officeDocument/2006/relationships/notesSlide" Target="../notesSlides/notesSlide6.xml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18.png" /><Relationship Id="rId5" Type="http://schemas.openxmlformats.org/officeDocument/2006/relationships/image" Target="../media/image17.png" /><Relationship Id="rId4" Type="http://schemas.openxmlformats.org/officeDocument/2006/relationships/image" Target="../media/image16.png" 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 /><Relationship Id="rId2" Type="http://schemas.openxmlformats.org/officeDocument/2006/relationships/notesSlide" Target="../notesSlides/notesSlide7.xml" /><Relationship Id="rId1" Type="http://schemas.openxmlformats.org/officeDocument/2006/relationships/slideLayout" Target="../slideLayouts/slideLayout8.xml" /><Relationship Id="rId4" Type="http://schemas.openxmlformats.org/officeDocument/2006/relationships/image" Target="../media/image21.png" 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 /><Relationship Id="rId7" Type="http://schemas.openxmlformats.org/officeDocument/2006/relationships/image" Target="../media/image26.png" /><Relationship Id="rId2" Type="http://schemas.openxmlformats.org/officeDocument/2006/relationships/notesSlide" Target="../notesSlides/notesSlide8.xml" /><Relationship Id="rId1" Type="http://schemas.openxmlformats.org/officeDocument/2006/relationships/slideLayout" Target="../slideLayouts/slideLayout9.xml" /><Relationship Id="rId6" Type="http://schemas.openxmlformats.org/officeDocument/2006/relationships/image" Target="../media/image25.png" /><Relationship Id="rId5" Type="http://schemas.openxmlformats.org/officeDocument/2006/relationships/image" Target="../media/image24.png" /><Relationship Id="rId4" Type="http://schemas.openxmlformats.org/officeDocument/2006/relationships/image" Target="../media/image23.png" 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 /><Relationship Id="rId7" Type="http://schemas.openxmlformats.org/officeDocument/2006/relationships/image" Target="../media/image31.png" /><Relationship Id="rId2" Type="http://schemas.openxmlformats.org/officeDocument/2006/relationships/notesSlide" Target="../notesSlides/notesSlide9.xml" /><Relationship Id="rId1" Type="http://schemas.openxmlformats.org/officeDocument/2006/relationships/slideLayout" Target="../slideLayouts/slideLayout10.xml" /><Relationship Id="rId6" Type="http://schemas.openxmlformats.org/officeDocument/2006/relationships/image" Target="../media/image30.png" /><Relationship Id="rId5" Type="http://schemas.openxmlformats.org/officeDocument/2006/relationships/image" Target="../media/image29.png" /><Relationship Id="rId4" Type="http://schemas.openxmlformats.org/officeDocument/2006/relationships/image" Target="../media/image28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2536508"/>
            <a:ext cx="7627382" cy="21381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Transform Your Testing Career: Journey to Gen AI Testing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44709" y="4999553"/>
            <a:ext cx="76273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 comprehensive workshop for software testers ready to embrace the future of testing with Generative AI and Agentic AI technologies.</a:t>
            </a:r>
            <a:endParaRPr lang="en-US" sz="17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90443" y="705445"/>
            <a:ext cx="5714405" cy="6490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40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Your Journey Starts Now</a:t>
            </a:r>
            <a:endParaRPr lang="en-US" sz="4050" dirty="0"/>
          </a:p>
        </p:txBody>
      </p:sp>
      <p:sp>
        <p:nvSpPr>
          <p:cNvPr id="3" name="Text 1"/>
          <p:cNvSpPr/>
          <p:nvPr/>
        </p:nvSpPr>
        <p:spPr>
          <a:xfrm>
            <a:off x="690443" y="1847612"/>
            <a:ext cx="5055751" cy="3893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Next Steps to Transform Your Career</a:t>
            </a:r>
            <a:endParaRPr lang="en-US" sz="2450" dirty="0"/>
          </a:p>
        </p:txBody>
      </p:sp>
      <p:sp>
        <p:nvSpPr>
          <p:cNvPr id="4" name="Shape 2"/>
          <p:cNvSpPr/>
          <p:nvPr/>
        </p:nvSpPr>
        <p:spPr>
          <a:xfrm>
            <a:off x="690443" y="2458879"/>
            <a:ext cx="443865" cy="443865"/>
          </a:xfrm>
          <a:prstGeom prst="roundRect">
            <a:avLst>
              <a:gd name="adj" fmla="val 66676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756642" y="2486144"/>
            <a:ext cx="311468" cy="3893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1</a:t>
            </a:r>
            <a:endParaRPr lang="en-US" sz="2450" dirty="0"/>
          </a:p>
        </p:txBody>
      </p:sp>
      <p:sp>
        <p:nvSpPr>
          <p:cNvPr id="6" name="Text 4"/>
          <p:cNvSpPr/>
          <p:nvPr/>
        </p:nvSpPr>
        <p:spPr>
          <a:xfrm>
            <a:off x="1331595" y="2526625"/>
            <a:ext cx="2906316" cy="324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Master the Fundamentals</a:t>
            </a:r>
            <a:endParaRPr lang="en-US" sz="2000" dirty="0"/>
          </a:p>
        </p:txBody>
      </p:sp>
      <p:sp>
        <p:nvSpPr>
          <p:cNvPr id="7" name="Text 5"/>
          <p:cNvSpPr/>
          <p:nvPr/>
        </p:nvSpPr>
        <p:spPr>
          <a:xfrm>
            <a:off x="1331595" y="3048357"/>
            <a:ext cx="3114080" cy="9469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Start with prompt engineering and basic Python—these are your foundation.</a:t>
            </a:r>
            <a:endParaRPr lang="en-US" sz="1550" dirty="0"/>
          </a:p>
        </p:txBody>
      </p:sp>
      <p:sp>
        <p:nvSpPr>
          <p:cNvPr id="8" name="Shape 6"/>
          <p:cNvSpPr/>
          <p:nvPr/>
        </p:nvSpPr>
        <p:spPr>
          <a:xfrm>
            <a:off x="4692253" y="2458879"/>
            <a:ext cx="443865" cy="443865"/>
          </a:xfrm>
          <a:prstGeom prst="roundRect">
            <a:avLst>
              <a:gd name="adj" fmla="val 66676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4758452" y="2486144"/>
            <a:ext cx="311468" cy="3893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2</a:t>
            </a:r>
            <a:endParaRPr lang="en-US" sz="2450" dirty="0"/>
          </a:p>
        </p:txBody>
      </p:sp>
      <p:sp>
        <p:nvSpPr>
          <p:cNvPr id="10" name="Text 8"/>
          <p:cNvSpPr/>
          <p:nvPr/>
        </p:nvSpPr>
        <p:spPr>
          <a:xfrm>
            <a:off x="5333405" y="2526625"/>
            <a:ext cx="3107888" cy="324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Practice with Real Projects</a:t>
            </a:r>
            <a:endParaRPr lang="en-US" sz="2000" dirty="0"/>
          </a:p>
        </p:txBody>
      </p:sp>
      <p:sp>
        <p:nvSpPr>
          <p:cNvPr id="11" name="Text 9"/>
          <p:cNvSpPr/>
          <p:nvPr/>
        </p:nvSpPr>
        <p:spPr>
          <a:xfrm>
            <a:off x="5333405" y="3048357"/>
            <a:ext cx="3114199" cy="9469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Build the AI Trip Planner and similar applications to gain hands-on experience.</a:t>
            </a:r>
            <a:endParaRPr lang="en-US" sz="1550" dirty="0"/>
          </a:p>
        </p:txBody>
      </p:sp>
      <p:sp>
        <p:nvSpPr>
          <p:cNvPr id="12" name="Shape 10"/>
          <p:cNvSpPr/>
          <p:nvPr/>
        </p:nvSpPr>
        <p:spPr>
          <a:xfrm>
            <a:off x="690443" y="4389834"/>
            <a:ext cx="443865" cy="443865"/>
          </a:xfrm>
          <a:prstGeom prst="roundRect">
            <a:avLst>
              <a:gd name="adj" fmla="val 66676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756642" y="4417100"/>
            <a:ext cx="311468" cy="3893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3</a:t>
            </a:r>
            <a:endParaRPr lang="en-US" sz="2450" dirty="0"/>
          </a:p>
        </p:txBody>
      </p:sp>
      <p:sp>
        <p:nvSpPr>
          <p:cNvPr id="14" name="Text 12"/>
          <p:cNvSpPr/>
          <p:nvPr/>
        </p:nvSpPr>
        <p:spPr>
          <a:xfrm>
            <a:off x="1331595" y="4457581"/>
            <a:ext cx="3499842" cy="324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Join the AI Testing Community</a:t>
            </a:r>
            <a:endParaRPr lang="en-US" sz="2000" dirty="0"/>
          </a:p>
        </p:txBody>
      </p:sp>
      <p:sp>
        <p:nvSpPr>
          <p:cNvPr id="15" name="Text 13"/>
          <p:cNvSpPr/>
          <p:nvPr/>
        </p:nvSpPr>
        <p:spPr>
          <a:xfrm>
            <a:off x="1331595" y="4979313"/>
            <a:ext cx="7116008" cy="6312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Connect with other testers, share learnings, and stay updated with latest tools.</a:t>
            </a:r>
            <a:endParaRPr lang="en-US" sz="1550" dirty="0"/>
          </a:p>
        </p:txBody>
      </p:sp>
      <p:sp>
        <p:nvSpPr>
          <p:cNvPr id="16" name="Shape 14"/>
          <p:cNvSpPr/>
          <p:nvPr/>
        </p:nvSpPr>
        <p:spPr>
          <a:xfrm>
            <a:off x="690443" y="5832515"/>
            <a:ext cx="7757160" cy="1469588"/>
          </a:xfrm>
          <a:prstGeom prst="roundRect">
            <a:avLst>
              <a:gd name="adj" fmla="val 20138"/>
            </a:avLst>
          </a:prstGeom>
          <a:solidFill>
            <a:srgbClr val="BEDFF3"/>
          </a:solidFill>
          <a:ln/>
        </p:spPr>
      </p:sp>
      <p:pic>
        <p:nvPicPr>
          <p:cNvPr id="1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730" y="6135053"/>
            <a:ext cx="246578" cy="197287"/>
          </a:xfrm>
          <a:prstGeom prst="rect">
            <a:avLst/>
          </a:prstGeom>
        </p:spPr>
      </p:pic>
      <p:sp>
        <p:nvSpPr>
          <p:cNvPr id="18" name="Text 15"/>
          <p:cNvSpPr/>
          <p:nvPr/>
        </p:nvSpPr>
        <p:spPr>
          <a:xfrm>
            <a:off x="1331595" y="6079093"/>
            <a:ext cx="6918722" cy="9469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b="1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Remember:</a:t>
            </a:r>
            <a:r>
              <a:rPr lang="en-US" sz="155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The future of testing is not about replacing testers—it's about empowering testers with AI superpowers. Start your transformation today!</a:t>
            </a:r>
            <a:endParaRPr lang="en-US" sz="1550" dirty="0"/>
          </a:p>
        </p:txBody>
      </p:sp>
      <p:pic>
        <p:nvPicPr>
          <p:cNvPr id="1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36474" y="1872258"/>
            <a:ext cx="5010983" cy="501098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414343"/>
            <a:ext cx="8225552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Understanding the AI Landscape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2560320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Let's break down the three key technologies that are reshaping software testing today.</a:t>
            </a:r>
            <a:endParaRPr lang="en-US" sz="1700" dirty="0"/>
          </a:p>
        </p:txBody>
      </p:sp>
      <p:sp>
        <p:nvSpPr>
          <p:cNvPr id="4" name="Shape 2"/>
          <p:cNvSpPr/>
          <p:nvPr/>
        </p:nvSpPr>
        <p:spPr>
          <a:xfrm>
            <a:off x="758309" y="3150751"/>
            <a:ext cx="4226838" cy="3664506"/>
          </a:xfrm>
          <a:prstGeom prst="roundRect">
            <a:avLst>
              <a:gd name="adj" fmla="val 8869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504" y="3374946"/>
            <a:ext cx="649962" cy="649962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1217" y="3517106"/>
            <a:ext cx="292418" cy="36552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82504" y="4241483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Traditional AI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982504" y="4727615"/>
            <a:ext cx="3778448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Follows rules you set</a:t>
            </a:r>
            <a:endParaRPr lang="en-US" sz="1700" dirty="0"/>
          </a:p>
        </p:txBody>
      </p:sp>
      <p:sp>
        <p:nvSpPr>
          <p:cNvPr id="9" name="Text 5"/>
          <p:cNvSpPr/>
          <p:nvPr/>
        </p:nvSpPr>
        <p:spPr>
          <a:xfrm>
            <a:off x="982504" y="5204222"/>
            <a:ext cx="3778448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Example:</a:t>
            </a: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A calculator that adds numbers, a spam filter that sorts emails, or a chatbot with pre-written responses</a:t>
            </a:r>
            <a:endParaRPr lang="en-US" sz="1700" dirty="0"/>
          </a:p>
        </p:txBody>
      </p:sp>
      <p:sp>
        <p:nvSpPr>
          <p:cNvPr id="10" name="Shape 6"/>
          <p:cNvSpPr/>
          <p:nvPr/>
        </p:nvSpPr>
        <p:spPr>
          <a:xfrm>
            <a:off x="5201722" y="3150751"/>
            <a:ext cx="4226838" cy="3664506"/>
          </a:xfrm>
          <a:prstGeom prst="roundRect">
            <a:avLst>
              <a:gd name="adj" fmla="val 8869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5916" y="3374946"/>
            <a:ext cx="649962" cy="649962"/>
          </a:xfrm>
          <a:prstGeom prst="rect">
            <a:avLst/>
          </a:prstGeom>
        </p:spPr>
      </p:pic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04629" y="3517106"/>
            <a:ext cx="292418" cy="365522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5425916" y="4241483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Generative AI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5425916" y="4727615"/>
            <a:ext cx="3778448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Creates new content</a:t>
            </a:r>
            <a:endParaRPr lang="en-US" sz="1700" dirty="0"/>
          </a:p>
        </p:txBody>
      </p:sp>
      <p:sp>
        <p:nvSpPr>
          <p:cNvPr id="15" name="Text 9"/>
          <p:cNvSpPr/>
          <p:nvPr/>
        </p:nvSpPr>
        <p:spPr>
          <a:xfrm>
            <a:off x="5425916" y="5204222"/>
            <a:ext cx="3778448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Example:</a:t>
            </a: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ChatGPT writing emails, DALL-E creating images, or AI generating test scenarios from requirements</a:t>
            </a:r>
            <a:endParaRPr lang="en-US" sz="1700" dirty="0"/>
          </a:p>
        </p:txBody>
      </p:sp>
      <p:sp>
        <p:nvSpPr>
          <p:cNvPr id="16" name="Shape 10"/>
          <p:cNvSpPr/>
          <p:nvPr/>
        </p:nvSpPr>
        <p:spPr>
          <a:xfrm>
            <a:off x="9645134" y="3150751"/>
            <a:ext cx="4226957" cy="3664506"/>
          </a:xfrm>
          <a:prstGeom prst="roundRect">
            <a:avLst>
              <a:gd name="adj" fmla="val 8869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pic>
        <p:nvPicPr>
          <p:cNvPr id="17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69329" y="3374946"/>
            <a:ext cx="649962" cy="649962"/>
          </a:xfrm>
          <a:prstGeom prst="rect">
            <a:avLst/>
          </a:prstGeom>
        </p:spPr>
      </p:pic>
      <p:pic>
        <p:nvPicPr>
          <p:cNvPr id="18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48042" y="3517106"/>
            <a:ext cx="292418" cy="365522"/>
          </a:xfrm>
          <a:prstGeom prst="rect">
            <a:avLst/>
          </a:prstGeom>
        </p:spPr>
      </p:pic>
      <p:sp>
        <p:nvSpPr>
          <p:cNvPr id="19" name="Text 11"/>
          <p:cNvSpPr/>
          <p:nvPr/>
        </p:nvSpPr>
        <p:spPr>
          <a:xfrm>
            <a:off x="9869329" y="4241483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Agentic AI</a:t>
            </a:r>
            <a:endParaRPr lang="en-US" sz="2200" dirty="0"/>
          </a:p>
        </p:txBody>
      </p:sp>
      <p:sp>
        <p:nvSpPr>
          <p:cNvPr id="20" name="Text 12"/>
          <p:cNvSpPr/>
          <p:nvPr/>
        </p:nvSpPr>
        <p:spPr>
          <a:xfrm>
            <a:off x="9869329" y="4727615"/>
            <a:ext cx="3778568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Takes action independently</a:t>
            </a:r>
            <a:endParaRPr lang="en-US" sz="1700" dirty="0"/>
          </a:p>
        </p:txBody>
      </p:sp>
      <p:sp>
        <p:nvSpPr>
          <p:cNvPr id="21" name="Text 13"/>
          <p:cNvSpPr/>
          <p:nvPr/>
        </p:nvSpPr>
        <p:spPr>
          <a:xfrm>
            <a:off x="9869329" y="5204222"/>
            <a:ext cx="3778568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Example:</a:t>
            </a: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AI that books your entire trip, manages your calendar, or runs complete test suites autonomously</a:t>
            </a:r>
            <a:endParaRPr lang="en-US" sz="17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2828" y="567928"/>
            <a:ext cx="7687508" cy="6793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Real-World Analogy: Making Tea</a:t>
            </a:r>
            <a:endParaRPr lang="en-US" sz="42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828" y="1789271"/>
            <a:ext cx="4013359" cy="401335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22828" y="6034921"/>
            <a:ext cx="2717363" cy="3395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Traditional AI</a:t>
            </a:r>
            <a:endParaRPr lang="en-US" sz="2100" dirty="0"/>
          </a:p>
        </p:txBody>
      </p:sp>
      <p:sp>
        <p:nvSpPr>
          <p:cNvPr id="5" name="Text 2"/>
          <p:cNvSpPr/>
          <p:nvPr/>
        </p:nvSpPr>
        <p:spPr>
          <a:xfrm>
            <a:off x="722828" y="6580942"/>
            <a:ext cx="4013359" cy="9915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You tell it: "Boil water, add tea leaves, pour in cup." It follows exact steps every time.</a:t>
            </a:r>
            <a:endParaRPr lang="en-US" sz="16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7680" y="1789271"/>
            <a:ext cx="4013359" cy="4013359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47680" y="6034921"/>
            <a:ext cx="2717363" cy="3395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Generative AI</a:t>
            </a:r>
            <a:endParaRPr lang="en-US" sz="2100" dirty="0"/>
          </a:p>
        </p:txBody>
      </p:sp>
      <p:sp>
        <p:nvSpPr>
          <p:cNvPr id="8" name="Text 4"/>
          <p:cNvSpPr/>
          <p:nvPr/>
        </p:nvSpPr>
        <p:spPr>
          <a:xfrm>
            <a:off x="5247680" y="6580942"/>
            <a:ext cx="4013359" cy="9915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You say: "Make me a refreshing drink." It creates a new recipe: iced tea with mint and lemon.</a:t>
            </a:r>
            <a:endParaRPr lang="en-US" sz="16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72531" y="1789271"/>
            <a:ext cx="4150162" cy="4150162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772531" y="6171724"/>
            <a:ext cx="2717363" cy="3395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Agentic AI</a:t>
            </a:r>
            <a:endParaRPr lang="en-US" sz="2100" dirty="0"/>
          </a:p>
        </p:txBody>
      </p:sp>
      <p:sp>
        <p:nvSpPr>
          <p:cNvPr id="11" name="Text 6"/>
          <p:cNvSpPr/>
          <p:nvPr/>
        </p:nvSpPr>
        <p:spPr>
          <a:xfrm>
            <a:off x="9772531" y="6717744"/>
            <a:ext cx="4150162" cy="9915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You mention: "I'm tired." It decides you need tea, orders supplies, and prepares it for you.</a:t>
            </a:r>
            <a:endParaRPr lang="en-US" sz="1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22802" y="579120"/>
            <a:ext cx="7671197" cy="13842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50"/>
              </a:lnSpc>
              <a:buNone/>
            </a:pPr>
            <a:r>
              <a:rPr lang="en-US" sz="43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The Mindset Shift: Traditional vs Gen AI Testing</a:t>
            </a:r>
            <a:endParaRPr lang="en-US" sz="4350" dirty="0"/>
          </a:p>
        </p:txBody>
      </p:sp>
      <p:sp>
        <p:nvSpPr>
          <p:cNvPr id="4" name="Shape 1"/>
          <p:cNvSpPr/>
          <p:nvPr/>
        </p:nvSpPr>
        <p:spPr>
          <a:xfrm>
            <a:off x="6222802" y="2278975"/>
            <a:ext cx="22860" cy="5371386"/>
          </a:xfrm>
          <a:prstGeom prst="roundRect">
            <a:avLst>
              <a:gd name="adj" fmla="val 1380756"/>
            </a:avLst>
          </a:prstGeom>
          <a:solidFill>
            <a:srgbClr val="BACFDD"/>
          </a:solidFill>
          <a:ln/>
        </p:spPr>
      </p:sp>
      <p:sp>
        <p:nvSpPr>
          <p:cNvPr id="5" name="Shape 2"/>
          <p:cNvSpPr/>
          <p:nvPr/>
        </p:nvSpPr>
        <p:spPr>
          <a:xfrm>
            <a:off x="6245662" y="2278975"/>
            <a:ext cx="7671197" cy="2475309"/>
          </a:xfrm>
          <a:prstGeom prst="rect">
            <a:avLst/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6456045" y="2496979"/>
            <a:ext cx="3305294" cy="3459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Traditional Testing Mindset</a:t>
            </a:r>
            <a:endParaRPr lang="en-US" sz="2150" dirty="0"/>
          </a:p>
        </p:txBody>
      </p:sp>
      <p:sp>
        <p:nvSpPr>
          <p:cNvPr id="7" name="Text 4"/>
          <p:cNvSpPr/>
          <p:nvPr/>
        </p:nvSpPr>
        <p:spPr>
          <a:xfrm>
            <a:off x="6456045" y="2969181"/>
            <a:ext cx="7242810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Follow detailed test cases step-by-step</a:t>
            </a:r>
            <a:endParaRPr lang="en-US" sz="1650" dirty="0"/>
          </a:p>
        </p:txBody>
      </p:sp>
      <p:sp>
        <p:nvSpPr>
          <p:cNvPr id="8" name="Text 5"/>
          <p:cNvSpPr/>
          <p:nvPr/>
        </p:nvSpPr>
        <p:spPr>
          <a:xfrm>
            <a:off x="6456045" y="3379351"/>
            <a:ext cx="7242810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Manually check every feature</a:t>
            </a:r>
            <a:endParaRPr lang="en-US" sz="1650" dirty="0"/>
          </a:p>
        </p:txBody>
      </p:sp>
      <p:sp>
        <p:nvSpPr>
          <p:cNvPr id="9" name="Text 6"/>
          <p:cNvSpPr/>
          <p:nvPr/>
        </p:nvSpPr>
        <p:spPr>
          <a:xfrm>
            <a:off x="6456045" y="3789521"/>
            <a:ext cx="7242810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Document bugs in spreadsheets</a:t>
            </a:r>
            <a:endParaRPr lang="en-US" sz="1650" dirty="0"/>
          </a:p>
        </p:txBody>
      </p:sp>
      <p:sp>
        <p:nvSpPr>
          <p:cNvPr id="10" name="Text 7"/>
          <p:cNvSpPr/>
          <p:nvPr/>
        </p:nvSpPr>
        <p:spPr>
          <a:xfrm>
            <a:off x="6456045" y="4199692"/>
            <a:ext cx="7242810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Repeat same tests for every release</a:t>
            </a:r>
            <a:endParaRPr lang="en-US" sz="1650" dirty="0"/>
          </a:p>
        </p:txBody>
      </p:sp>
      <p:sp>
        <p:nvSpPr>
          <p:cNvPr id="11" name="Shape 8"/>
          <p:cNvSpPr/>
          <p:nvPr/>
        </p:nvSpPr>
        <p:spPr>
          <a:xfrm>
            <a:off x="6245662" y="5175052"/>
            <a:ext cx="7671197" cy="2475309"/>
          </a:xfrm>
          <a:prstGeom prst="rect">
            <a:avLst/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456045" y="5393055"/>
            <a:ext cx="2771894" cy="3459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Gen AI Testing Mindset</a:t>
            </a:r>
            <a:endParaRPr lang="en-US" sz="2150" dirty="0"/>
          </a:p>
        </p:txBody>
      </p:sp>
      <p:sp>
        <p:nvSpPr>
          <p:cNvPr id="13" name="Text 10"/>
          <p:cNvSpPr/>
          <p:nvPr/>
        </p:nvSpPr>
        <p:spPr>
          <a:xfrm>
            <a:off x="6456045" y="5865257"/>
            <a:ext cx="7242810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Teach AI to understand requirements</a:t>
            </a:r>
            <a:endParaRPr lang="en-US" sz="1650" dirty="0"/>
          </a:p>
        </p:txBody>
      </p:sp>
      <p:sp>
        <p:nvSpPr>
          <p:cNvPr id="14" name="Text 11"/>
          <p:cNvSpPr/>
          <p:nvPr/>
        </p:nvSpPr>
        <p:spPr>
          <a:xfrm>
            <a:off x="6456045" y="6275427"/>
            <a:ext cx="7242810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Let AI generate test scenarios</a:t>
            </a:r>
            <a:endParaRPr lang="en-US" sz="1650" dirty="0"/>
          </a:p>
        </p:txBody>
      </p:sp>
      <p:sp>
        <p:nvSpPr>
          <p:cNvPr id="15" name="Text 12"/>
          <p:cNvSpPr/>
          <p:nvPr/>
        </p:nvSpPr>
        <p:spPr>
          <a:xfrm>
            <a:off x="6456045" y="6685598"/>
            <a:ext cx="7242810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Guide AI agents to find bugs automatically</a:t>
            </a:r>
            <a:endParaRPr lang="en-US" sz="1650" dirty="0"/>
          </a:p>
        </p:txBody>
      </p:sp>
      <p:sp>
        <p:nvSpPr>
          <p:cNvPr id="16" name="Text 13"/>
          <p:cNvSpPr/>
          <p:nvPr/>
        </p:nvSpPr>
        <p:spPr>
          <a:xfrm>
            <a:off x="6456045" y="7095768"/>
            <a:ext cx="7242810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Focus on strategy while AI handles execution</a:t>
            </a:r>
            <a:endParaRPr lang="en-US" sz="16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289566"/>
            <a:ext cx="1021508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Prerequisites for Gen AI Testing Success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2435543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Build your foundation with these essential skills to thrive in the AI testing landscape.</a:t>
            </a:r>
            <a:endParaRPr lang="en-US" sz="1700" dirty="0"/>
          </a:p>
        </p:txBody>
      </p:sp>
      <p:sp>
        <p:nvSpPr>
          <p:cNvPr id="4" name="Text 2"/>
          <p:cNvSpPr/>
          <p:nvPr/>
        </p:nvSpPr>
        <p:spPr>
          <a:xfrm>
            <a:off x="758309" y="3025973"/>
            <a:ext cx="216575" cy="2707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Barlow Light" pitchFamily="34" charset="0"/>
                <a:ea typeface="Barlow Light" pitchFamily="34" charset="-122"/>
                <a:cs typeface="Barlow Light" pitchFamily="34" charset="-120"/>
              </a:rPr>
              <a:t>01</a:t>
            </a:r>
            <a:endParaRPr lang="en-US" sz="17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309" y="3363516"/>
            <a:ext cx="6448544" cy="3048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758309" y="3532703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Testing Fundamentals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58309" y="4018836"/>
            <a:ext cx="6448544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Strong grasp of testing principles, bug lifecycle, and quality assurance practices</a:t>
            </a:r>
            <a:endParaRPr lang="en-US" sz="1700" dirty="0"/>
          </a:p>
        </p:txBody>
      </p:sp>
      <p:sp>
        <p:nvSpPr>
          <p:cNvPr id="8" name="Text 5"/>
          <p:cNvSpPr/>
          <p:nvPr/>
        </p:nvSpPr>
        <p:spPr>
          <a:xfrm>
            <a:off x="7423428" y="3025973"/>
            <a:ext cx="216575" cy="2707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Barlow Light" pitchFamily="34" charset="0"/>
                <a:ea typeface="Barlow Light" pitchFamily="34" charset="-122"/>
                <a:cs typeface="Barlow Light" pitchFamily="34" charset="-120"/>
              </a:rPr>
              <a:t>02</a:t>
            </a:r>
            <a:endParaRPr lang="en-US" sz="1700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3428" y="3363516"/>
            <a:ext cx="6448663" cy="30480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7423428" y="3532703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Curious Mindset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7423428" y="4018836"/>
            <a:ext cx="6448663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Willingness to experiment, learn from failures, and explore new AI tools</a:t>
            </a:r>
            <a:endParaRPr lang="en-US" sz="1700" dirty="0"/>
          </a:p>
        </p:txBody>
      </p:sp>
      <p:sp>
        <p:nvSpPr>
          <p:cNvPr id="12" name="Text 8"/>
          <p:cNvSpPr/>
          <p:nvPr/>
        </p:nvSpPr>
        <p:spPr>
          <a:xfrm>
            <a:off x="758309" y="5091232"/>
            <a:ext cx="216575" cy="2707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Barlow Light" pitchFamily="34" charset="0"/>
                <a:ea typeface="Barlow Light" pitchFamily="34" charset="-122"/>
                <a:cs typeface="Barlow Light" pitchFamily="34" charset="-120"/>
              </a:rPr>
              <a:t>03</a:t>
            </a:r>
            <a:endParaRPr lang="en-US" sz="1700" dirty="0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309" y="5407223"/>
            <a:ext cx="6448544" cy="30480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758309" y="5597962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Basic Technical Skills</a:t>
            </a:r>
            <a:endParaRPr lang="en-US" sz="2200" dirty="0"/>
          </a:p>
        </p:txBody>
      </p:sp>
      <p:sp>
        <p:nvSpPr>
          <p:cNvPr id="15" name="Text 10"/>
          <p:cNvSpPr/>
          <p:nvPr/>
        </p:nvSpPr>
        <p:spPr>
          <a:xfrm>
            <a:off x="758309" y="6084094"/>
            <a:ext cx="6448544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Comfort with APIs, understanding of JSON, and ability to read simple code</a:t>
            </a:r>
            <a:endParaRPr lang="en-US" sz="1700" dirty="0"/>
          </a:p>
        </p:txBody>
      </p:sp>
      <p:sp>
        <p:nvSpPr>
          <p:cNvPr id="16" name="Text 11"/>
          <p:cNvSpPr/>
          <p:nvPr/>
        </p:nvSpPr>
        <p:spPr>
          <a:xfrm>
            <a:off x="7423428" y="5091232"/>
            <a:ext cx="216575" cy="2707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Barlow Light" pitchFamily="34" charset="0"/>
                <a:ea typeface="Barlow Light" pitchFamily="34" charset="-122"/>
                <a:cs typeface="Barlow Light" pitchFamily="34" charset="-120"/>
              </a:rPr>
              <a:t>04</a:t>
            </a:r>
            <a:endParaRPr lang="en-US" sz="1700" dirty="0"/>
          </a:p>
        </p:txBody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3428" y="5428774"/>
            <a:ext cx="6448663" cy="30480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7423428" y="5597962"/>
            <a:ext cx="2984421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Problem-Solving Ability</a:t>
            </a:r>
            <a:endParaRPr lang="en-US" sz="2200" dirty="0"/>
          </a:p>
        </p:txBody>
      </p:sp>
      <p:sp>
        <p:nvSpPr>
          <p:cNvPr id="19" name="Text 13"/>
          <p:cNvSpPr/>
          <p:nvPr/>
        </p:nvSpPr>
        <p:spPr>
          <a:xfrm>
            <a:off x="7423428" y="6084094"/>
            <a:ext cx="6448663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Think creatively about how AI can solve testing challenges</a:t>
            </a:r>
            <a:endParaRPr lang="en-US" sz="17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42938" y="506373"/>
            <a:ext cx="9451419" cy="6042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50"/>
              </a:lnSpc>
              <a:buNone/>
            </a:pPr>
            <a:r>
              <a:rPr lang="en-US" sz="380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5 Core Components to Master Gen AI Testing</a:t>
            </a:r>
            <a:endParaRPr lang="en-US" sz="3800" dirty="0"/>
          </a:p>
        </p:txBody>
      </p:sp>
      <p:sp>
        <p:nvSpPr>
          <p:cNvPr id="3" name="Shape 1"/>
          <p:cNvSpPr/>
          <p:nvPr/>
        </p:nvSpPr>
        <p:spPr>
          <a:xfrm>
            <a:off x="826651" y="1753433"/>
            <a:ext cx="183594" cy="826532"/>
          </a:xfrm>
          <a:prstGeom prst="roundRect">
            <a:avLst>
              <a:gd name="adj" fmla="val 150093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642938" y="1632823"/>
            <a:ext cx="551021" cy="551021"/>
          </a:xfrm>
          <a:prstGeom prst="roundRect">
            <a:avLst>
              <a:gd name="adj" fmla="val 82973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693" y="1736169"/>
            <a:ext cx="275511" cy="344448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377553" y="1661517"/>
            <a:ext cx="2417088" cy="302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Prompt Engineering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1377553" y="2073712"/>
            <a:ext cx="12609909" cy="2938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Learn to communicate with AI effectively. Write clear instructions that get accurate results from AI models.</a:t>
            </a:r>
            <a:endParaRPr lang="en-US" sz="1400" dirty="0"/>
          </a:p>
        </p:txBody>
      </p:sp>
      <p:sp>
        <p:nvSpPr>
          <p:cNvPr id="8" name="Shape 5"/>
          <p:cNvSpPr/>
          <p:nvPr/>
        </p:nvSpPr>
        <p:spPr>
          <a:xfrm>
            <a:off x="1102162" y="3039189"/>
            <a:ext cx="183594" cy="826532"/>
          </a:xfrm>
          <a:prstGeom prst="roundRect">
            <a:avLst>
              <a:gd name="adj" fmla="val 150093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918448" y="2918579"/>
            <a:ext cx="551021" cy="551021"/>
          </a:xfrm>
          <a:prstGeom prst="roundRect">
            <a:avLst>
              <a:gd name="adj" fmla="val 82973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6203" y="3021925"/>
            <a:ext cx="275511" cy="344448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1653064" y="2947273"/>
            <a:ext cx="2417088" cy="302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Core Python</a:t>
            </a:r>
            <a:endParaRPr lang="en-US" sz="1900" dirty="0"/>
          </a:p>
        </p:txBody>
      </p:sp>
      <p:sp>
        <p:nvSpPr>
          <p:cNvPr id="12" name="Text 8"/>
          <p:cNvSpPr/>
          <p:nvPr/>
        </p:nvSpPr>
        <p:spPr>
          <a:xfrm>
            <a:off x="1653064" y="3359468"/>
            <a:ext cx="12334399" cy="2938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Understand Python basics to automate tests, process data, and integrate AI tools into your workflow.</a:t>
            </a:r>
            <a:endParaRPr lang="en-US" sz="1400" dirty="0"/>
          </a:p>
        </p:txBody>
      </p:sp>
      <p:sp>
        <p:nvSpPr>
          <p:cNvPr id="13" name="Shape 9"/>
          <p:cNvSpPr/>
          <p:nvPr/>
        </p:nvSpPr>
        <p:spPr>
          <a:xfrm>
            <a:off x="1377672" y="4324945"/>
            <a:ext cx="183594" cy="826532"/>
          </a:xfrm>
          <a:prstGeom prst="roundRect">
            <a:avLst>
              <a:gd name="adj" fmla="val 150093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sp>
        <p:nvSpPr>
          <p:cNvPr id="14" name="Shape 10"/>
          <p:cNvSpPr/>
          <p:nvPr/>
        </p:nvSpPr>
        <p:spPr>
          <a:xfrm>
            <a:off x="1193959" y="4204335"/>
            <a:ext cx="551021" cy="551021"/>
          </a:xfrm>
          <a:prstGeom prst="roundRect">
            <a:avLst>
              <a:gd name="adj" fmla="val 82973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1714" y="4307681"/>
            <a:ext cx="275511" cy="344448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1928574" y="4233029"/>
            <a:ext cx="2417088" cy="302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APIs &amp; Integration</a:t>
            </a:r>
            <a:endParaRPr lang="en-US" sz="1900" dirty="0"/>
          </a:p>
        </p:txBody>
      </p:sp>
      <p:sp>
        <p:nvSpPr>
          <p:cNvPr id="17" name="Text 12"/>
          <p:cNvSpPr/>
          <p:nvPr/>
        </p:nvSpPr>
        <p:spPr>
          <a:xfrm>
            <a:off x="1928574" y="4645223"/>
            <a:ext cx="12058888" cy="2938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Connect different systems, send requests to AI models, and retrieve testing data programmatically.</a:t>
            </a:r>
            <a:endParaRPr lang="en-US" sz="1400" dirty="0"/>
          </a:p>
        </p:txBody>
      </p:sp>
      <p:sp>
        <p:nvSpPr>
          <p:cNvPr id="18" name="Shape 13"/>
          <p:cNvSpPr/>
          <p:nvPr/>
        </p:nvSpPr>
        <p:spPr>
          <a:xfrm>
            <a:off x="1653302" y="5610701"/>
            <a:ext cx="183594" cy="826532"/>
          </a:xfrm>
          <a:prstGeom prst="roundRect">
            <a:avLst>
              <a:gd name="adj" fmla="val 150093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sp>
        <p:nvSpPr>
          <p:cNvPr id="19" name="Shape 14"/>
          <p:cNvSpPr/>
          <p:nvPr/>
        </p:nvSpPr>
        <p:spPr>
          <a:xfrm>
            <a:off x="1469588" y="5490091"/>
            <a:ext cx="551021" cy="551021"/>
          </a:xfrm>
          <a:prstGeom prst="roundRect">
            <a:avLst>
              <a:gd name="adj" fmla="val 82973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pic>
        <p:nvPicPr>
          <p:cNvPr id="2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7344" y="5593437"/>
            <a:ext cx="275511" cy="344448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2204204" y="5518785"/>
            <a:ext cx="2417088" cy="302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LangChain Framework</a:t>
            </a:r>
            <a:endParaRPr lang="en-US" sz="1900" dirty="0"/>
          </a:p>
        </p:txBody>
      </p:sp>
      <p:sp>
        <p:nvSpPr>
          <p:cNvPr id="22" name="Text 16"/>
          <p:cNvSpPr/>
          <p:nvPr/>
        </p:nvSpPr>
        <p:spPr>
          <a:xfrm>
            <a:off x="2204204" y="5930979"/>
            <a:ext cx="11783258" cy="2938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Build AI applications that chain multiple AI actions together for complex testing scenarios.</a:t>
            </a:r>
            <a:endParaRPr lang="en-US" sz="1400" dirty="0"/>
          </a:p>
        </p:txBody>
      </p:sp>
      <p:sp>
        <p:nvSpPr>
          <p:cNvPr id="23" name="Shape 17"/>
          <p:cNvSpPr/>
          <p:nvPr/>
        </p:nvSpPr>
        <p:spPr>
          <a:xfrm>
            <a:off x="1377672" y="6896457"/>
            <a:ext cx="183594" cy="826532"/>
          </a:xfrm>
          <a:prstGeom prst="roundRect">
            <a:avLst>
              <a:gd name="adj" fmla="val 150093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sp>
        <p:nvSpPr>
          <p:cNvPr id="24" name="Shape 18"/>
          <p:cNvSpPr/>
          <p:nvPr/>
        </p:nvSpPr>
        <p:spPr>
          <a:xfrm>
            <a:off x="1193959" y="6775847"/>
            <a:ext cx="551021" cy="551021"/>
          </a:xfrm>
          <a:prstGeom prst="roundRect">
            <a:avLst>
              <a:gd name="adj" fmla="val 82973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pic>
        <p:nvPicPr>
          <p:cNvPr id="2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31714" y="6879193"/>
            <a:ext cx="275511" cy="344448"/>
          </a:xfrm>
          <a:prstGeom prst="rect">
            <a:avLst/>
          </a:prstGeom>
        </p:spPr>
      </p:pic>
      <p:sp>
        <p:nvSpPr>
          <p:cNvPr id="26" name="Text 19"/>
          <p:cNvSpPr/>
          <p:nvPr/>
        </p:nvSpPr>
        <p:spPr>
          <a:xfrm>
            <a:off x="1928574" y="6804541"/>
            <a:ext cx="2417088" cy="302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CrewAI Framework</a:t>
            </a:r>
            <a:endParaRPr lang="en-US" sz="1900" dirty="0"/>
          </a:p>
        </p:txBody>
      </p:sp>
      <p:sp>
        <p:nvSpPr>
          <p:cNvPr id="27" name="Text 20"/>
          <p:cNvSpPr/>
          <p:nvPr/>
        </p:nvSpPr>
        <p:spPr>
          <a:xfrm>
            <a:off x="1928574" y="7216735"/>
            <a:ext cx="12058888" cy="2938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Create teams of AI agents that work together autonomously to complete testing tasks end-to-end.</a:t>
            </a:r>
            <a:endParaRPr lang="en-US" sz="14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02908" y="316468"/>
            <a:ext cx="6052780" cy="3786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3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Capstone Project: AI Trip Planner Application</a:t>
            </a:r>
            <a:endParaRPr lang="en-US" sz="23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908" y="997148"/>
            <a:ext cx="6066592" cy="606659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402908" y="7193161"/>
            <a:ext cx="1514594" cy="1893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What We'll Build</a:t>
            </a:r>
            <a:endParaRPr lang="en-US" sz="1150" dirty="0"/>
          </a:p>
        </p:txBody>
      </p:sp>
      <p:sp>
        <p:nvSpPr>
          <p:cNvPr id="5" name="Text 2"/>
          <p:cNvSpPr/>
          <p:nvPr/>
        </p:nvSpPr>
        <p:spPr>
          <a:xfrm>
            <a:off x="402908" y="7497485"/>
            <a:ext cx="6066592" cy="3683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9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An intelligent trip planning application where users simply describe their dream vacation, and AI agents automatically:</a:t>
            </a:r>
            <a:endParaRPr lang="en-US" sz="900" dirty="0"/>
          </a:p>
        </p:txBody>
      </p:sp>
      <p:sp>
        <p:nvSpPr>
          <p:cNvPr id="6" name="Text 3"/>
          <p:cNvSpPr/>
          <p:nvPr/>
        </p:nvSpPr>
        <p:spPr>
          <a:xfrm>
            <a:off x="402908" y="7969448"/>
            <a:ext cx="6066592" cy="1841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50"/>
              </a:lnSpc>
              <a:buSzPct val="100000"/>
              <a:buChar char="•"/>
            </a:pPr>
            <a:r>
              <a:rPr lang="en-US" sz="9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Research destinations</a:t>
            </a:r>
            <a:endParaRPr lang="en-US" sz="900" dirty="0"/>
          </a:p>
        </p:txBody>
      </p:sp>
      <p:sp>
        <p:nvSpPr>
          <p:cNvPr id="7" name="Text 4"/>
          <p:cNvSpPr/>
          <p:nvPr/>
        </p:nvSpPr>
        <p:spPr>
          <a:xfrm>
            <a:off x="402908" y="8193881"/>
            <a:ext cx="6066592" cy="1841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50"/>
              </a:lnSpc>
              <a:buSzPct val="100000"/>
              <a:buChar char="•"/>
            </a:pPr>
            <a:r>
              <a:rPr lang="en-US" sz="9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Find best flight options</a:t>
            </a:r>
            <a:endParaRPr lang="en-US" sz="900" dirty="0"/>
          </a:p>
        </p:txBody>
      </p:sp>
      <p:sp>
        <p:nvSpPr>
          <p:cNvPr id="8" name="Text 5"/>
          <p:cNvSpPr/>
          <p:nvPr/>
        </p:nvSpPr>
        <p:spPr>
          <a:xfrm>
            <a:off x="402908" y="8418314"/>
            <a:ext cx="6066592" cy="1841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50"/>
              </a:lnSpc>
              <a:buSzPct val="100000"/>
              <a:buChar char="•"/>
            </a:pPr>
            <a:r>
              <a:rPr lang="en-US" sz="9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Recommend hotels</a:t>
            </a:r>
            <a:endParaRPr lang="en-US" sz="900" dirty="0"/>
          </a:p>
        </p:txBody>
      </p:sp>
      <p:sp>
        <p:nvSpPr>
          <p:cNvPr id="9" name="Text 6"/>
          <p:cNvSpPr/>
          <p:nvPr/>
        </p:nvSpPr>
        <p:spPr>
          <a:xfrm>
            <a:off x="402908" y="8642747"/>
            <a:ext cx="6066592" cy="1841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50"/>
              </a:lnSpc>
              <a:buSzPct val="100000"/>
              <a:buChar char="•"/>
            </a:pPr>
            <a:r>
              <a:rPr lang="en-US" sz="9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Create day-by-day itinerary</a:t>
            </a:r>
            <a:endParaRPr lang="en-US" sz="900" dirty="0"/>
          </a:p>
        </p:txBody>
      </p:sp>
      <p:sp>
        <p:nvSpPr>
          <p:cNvPr id="10" name="Text 7"/>
          <p:cNvSpPr/>
          <p:nvPr/>
        </p:nvSpPr>
        <p:spPr>
          <a:xfrm>
            <a:off x="402908" y="8867180"/>
            <a:ext cx="6066592" cy="1841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50"/>
              </a:lnSpc>
              <a:buSzPct val="100000"/>
              <a:buChar char="•"/>
            </a:pPr>
            <a:r>
              <a:rPr lang="en-US" sz="9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Calculate complete budget</a:t>
            </a:r>
            <a:endParaRPr lang="en-US" sz="900" dirty="0"/>
          </a:p>
        </p:txBody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7868" y="997148"/>
            <a:ext cx="7367349" cy="7367349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6757868" y="8493919"/>
            <a:ext cx="1514594" cy="1893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Testing Focus</a:t>
            </a:r>
            <a:endParaRPr lang="en-US" sz="1150" dirty="0"/>
          </a:p>
        </p:txBody>
      </p:sp>
      <p:sp>
        <p:nvSpPr>
          <p:cNvPr id="13" name="Text 9"/>
          <p:cNvSpPr/>
          <p:nvPr/>
        </p:nvSpPr>
        <p:spPr>
          <a:xfrm>
            <a:off x="6757868" y="8798243"/>
            <a:ext cx="7477125" cy="1841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9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You'll learn to test:</a:t>
            </a:r>
            <a:endParaRPr lang="en-US" sz="900" dirty="0"/>
          </a:p>
        </p:txBody>
      </p:sp>
      <p:sp>
        <p:nvSpPr>
          <p:cNvPr id="14" name="Text 10"/>
          <p:cNvSpPr/>
          <p:nvPr/>
        </p:nvSpPr>
        <p:spPr>
          <a:xfrm>
            <a:off x="6757868" y="9086017"/>
            <a:ext cx="7477125" cy="1841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50"/>
              </a:lnSpc>
              <a:buSzPct val="100000"/>
              <a:buChar char="•"/>
            </a:pPr>
            <a:r>
              <a:rPr lang="en-US" sz="9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How prompts are interpreted</a:t>
            </a:r>
            <a:endParaRPr lang="en-US" sz="900" dirty="0"/>
          </a:p>
        </p:txBody>
      </p:sp>
      <p:sp>
        <p:nvSpPr>
          <p:cNvPr id="15" name="Text 11"/>
          <p:cNvSpPr/>
          <p:nvPr/>
        </p:nvSpPr>
        <p:spPr>
          <a:xfrm>
            <a:off x="6757868" y="9310449"/>
            <a:ext cx="7477125" cy="1841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50"/>
              </a:lnSpc>
              <a:buSzPct val="100000"/>
              <a:buChar char="•"/>
            </a:pPr>
            <a:r>
              <a:rPr lang="en-US" sz="9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Accuracy of AI responses</a:t>
            </a:r>
            <a:endParaRPr lang="en-US" sz="900" dirty="0"/>
          </a:p>
        </p:txBody>
      </p:sp>
      <p:sp>
        <p:nvSpPr>
          <p:cNvPr id="16" name="Text 12"/>
          <p:cNvSpPr/>
          <p:nvPr/>
        </p:nvSpPr>
        <p:spPr>
          <a:xfrm>
            <a:off x="6757868" y="9534882"/>
            <a:ext cx="7477125" cy="1841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50"/>
              </a:lnSpc>
              <a:buSzPct val="100000"/>
              <a:buChar char="•"/>
            </a:pPr>
            <a:r>
              <a:rPr lang="en-US" sz="9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Agent coordination</a:t>
            </a:r>
            <a:endParaRPr lang="en-US" sz="900" dirty="0"/>
          </a:p>
        </p:txBody>
      </p:sp>
      <p:sp>
        <p:nvSpPr>
          <p:cNvPr id="17" name="Text 13"/>
          <p:cNvSpPr/>
          <p:nvPr/>
        </p:nvSpPr>
        <p:spPr>
          <a:xfrm>
            <a:off x="6757868" y="9759315"/>
            <a:ext cx="7477125" cy="1841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50"/>
              </a:lnSpc>
              <a:buSzPct val="100000"/>
              <a:buChar char="•"/>
            </a:pPr>
            <a:r>
              <a:rPr lang="en-US" sz="9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Error handling scenarios</a:t>
            </a:r>
            <a:endParaRPr lang="en-US" sz="900" dirty="0"/>
          </a:p>
        </p:txBody>
      </p:sp>
      <p:sp>
        <p:nvSpPr>
          <p:cNvPr id="18" name="Text 14"/>
          <p:cNvSpPr/>
          <p:nvPr/>
        </p:nvSpPr>
        <p:spPr>
          <a:xfrm>
            <a:off x="6757868" y="9983748"/>
            <a:ext cx="7477125" cy="1841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50"/>
              </a:lnSpc>
              <a:buSzPct val="100000"/>
              <a:buChar char="•"/>
            </a:pPr>
            <a:r>
              <a:rPr lang="en-US" sz="9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Output quality validation</a:t>
            </a:r>
            <a:endParaRPr lang="en-US" sz="9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23123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94955" y="2593538"/>
            <a:ext cx="6766679" cy="5592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How Your Prompt Becomes Action</a:t>
            </a:r>
            <a:endParaRPr lang="en-US" sz="3500" dirty="0"/>
          </a:p>
        </p:txBody>
      </p:sp>
      <p:sp>
        <p:nvSpPr>
          <p:cNvPr id="4" name="Text 1"/>
          <p:cNvSpPr/>
          <p:nvPr/>
        </p:nvSpPr>
        <p:spPr>
          <a:xfrm>
            <a:off x="594955" y="3407688"/>
            <a:ext cx="13440489" cy="2719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User Prompt:</a:t>
            </a:r>
            <a:r>
              <a:rPr lang="en-US" sz="13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"Plan a 5-day beach vacation for my family in Goa under ₹50,000"</a:t>
            </a:r>
            <a:endParaRPr lang="en-US" sz="13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955" y="3870841"/>
            <a:ext cx="6720245" cy="679966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64858" y="4720709"/>
            <a:ext cx="2236827" cy="2795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Prompt Analysis</a:t>
            </a: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764858" y="5102185"/>
            <a:ext cx="6380440" cy="5438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LLM breaks down: destination (Goa), duration (5 days), type (beach), audience (family), budget (₹50K)</a:t>
            </a:r>
            <a:endParaRPr lang="en-US" sz="130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5200" y="3870841"/>
            <a:ext cx="6720245" cy="679966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7485102" y="4720709"/>
            <a:ext cx="2236827" cy="2795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Task Planning</a:t>
            </a:r>
            <a:endParaRPr lang="en-US" sz="1750" dirty="0"/>
          </a:p>
        </p:txBody>
      </p:sp>
      <p:sp>
        <p:nvSpPr>
          <p:cNvPr id="10" name="Text 5"/>
          <p:cNvSpPr/>
          <p:nvPr/>
        </p:nvSpPr>
        <p:spPr>
          <a:xfrm>
            <a:off x="7485102" y="5102185"/>
            <a:ext cx="6380440" cy="5438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LLM creates task list: search flights, find hotels, research activities, calculate costs</a:t>
            </a:r>
            <a:endParaRPr lang="en-US" sz="130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4955" y="5815965"/>
            <a:ext cx="6720245" cy="679966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764858" y="6665833"/>
            <a:ext cx="2236827" cy="2795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Tool Activation</a:t>
            </a:r>
            <a:endParaRPr lang="en-US" sz="1750" dirty="0"/>
          </a:p>
        </p:txBody>
      </p:sp>
      <p:sp>
        <p:nvSpPr>
          <p:cNvPr id="13" name="Text 7"/>
          <p:cNvSpPr/>
          <p:nvPr/>
        </p:nvSpPr>
        <p:spPr>
          <a:xfrm>
            <a:off x="764858" y="7047309"/>
            <a:ext cx="6380440" cy="5438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LLM activates specific tools: flight API, hotel search, weather API, cost calculator</a:t>
            </a:r>
            <a:endParaRPr lang="en-US" sz="1300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15200" y="5815965"/>
            <a:ext cx="6720245" cy="679966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7485102" y="6665833"/>
            <a:ext cx="2236827" cy="2795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Result Assembly</a:t>
            </a:r>
            <a:endParaRPr lang="en-US" sz="1750" dirty="0"/>
          </a:p>
        </p:txBody>
      </p:sp>
      <p:sp>
        <p:nvSpPr>
          <p:cNvPr id="16" name="Text 9"/>
          <p:cNvSpPr/>
          <p:nvPr/>
        </p:nvSpPr>
        <p:spPr>
          <a:xfrm>
            <a:off x="7485102" y="7047309"/>
            <a:ext cx="6380440" cy="5438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LLM combines all outputs into complete itinerary with day-wise plan and budget breakdown</a:t>
            </a:r>
            <a:endParaRPr lang="en-US" sz="13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73378" y="462320"/>
            <a:ext cx="7970044" cy="11032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300"/>
              </a:lnSpc>
              <a:buNone/>
            </a:pPr>
            <a:r>
              <a:rPr lang="en-US" sz="3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AI Agents in Action: Trip Planner Architecture</a:t>
            </a:r>
            <a:endParaRPr lang="en-US" sz="3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3378" y="1817132"/>
            <a:ext cx="503158" cy="50315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786205" y="1958578"/>
            <a:ext cx="2207062" cy="2758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Travel Agent</a:t>
            </a:r>
            <a:endParaRPr lang="en-US" sz="1700" dirty="0"/>
          </a:p>
        </p:txBody>
      </p:sp>
      <p:sp>
        <p:nvSpPr>
          <p:cNvPr id="6" name="Text 2"/>
          <p:cNvSpPr/>
          <p:nvPr/>
        </p:nvSpPr>
        <p:spPr>
          <a:xfrm>
            <a:off x="6786205" y="2335054"/>
            <a:ext cx="7257217" cy="5367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Searches flights, compares prices, checks availability, and recommends best options based on budget and preferences.</a:t>
            </a:r>
            <a:endParaRPr lang="en-US" sz="13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73378" y="3207187"/>
            <a:ext cx="503158" cy="50315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786205" y="3348633"/>
            <a:ext cx="2207062" cy="2758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Hotel Agent</a:t>
            </a:r>
            <a:endParaRPr lang="en-US" sz="1700" dirty="0"/>
          </a:p>
        </p:txBody>
      </p:sp>
      <p:sp>
        <p:nvSpPr>
          <p:cNvPr id="9" name="Text 4"/>
          <p:cNvSpPr/>
          <p:nvPr/>
        </p:nvSpPr>
        <p:spPr>
          <a:xfrm>
            <a:off x="6786205" y="3725108"/>
            <a:ext cx="7257217" cy="5367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Finds hotels near beaches, filters by family-friendly amenities, checks reviews, and ensures budget compliance.</a:t>
            </a:r>
            <a:endParaRPr lang="en-US" sz="13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73378" y="4597241"/>
            <a:ext cx="503158" cy="50315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786205" y="4738688"/>
            <a:ext cx="2207062" cy="2758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Itinerary Agent</a:t>
            </a:r>
            <a:endParaRPr lang="en-US" sz="1700" dirty="0"/>
          </a:p>
        </p:txBody>
      </p:sp>
      <p:sp>
        <p:nvSpPr>
          <p:cNvPr id="12" name="Text 6"/>
          <p:cNvSpPr/>
          <p:nvPr/>
        </p:nvSpPr>
        <p:spPr>
          <a:xfrm>
            <a:off x="6786205" y="5115163"/>
            <a:ext cx="7257217" cy="5367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Creates day-by-day schedule, balances activities and rest, suggests local attractions, and plans meal times.</a:t>
            </a:r>
            <a:endParaRPr lang="en-US" sz="13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73378" y="5987296"/>
            <a:ext cx="503158" cy="503158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6786205" y="6128742"/>
            <a:ext cx="2207062" cy="2758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Budget Agent</a:t>
            </a:r>
            <a:endParaRPr lang="en-US" sz="1700" dirty="0"/>
          </a:p>
        </p:txBody>
      </p:sp>
      <p:sp>
        <p:nvSpPr>
          <p:cNvPr id="15" name="Text 8"/>
          <p:cNvSpPr/>
          <p:nvPr/>
        </p:nvSpPr>
        <p:spPr>
          <a:xfrm>
            <a:off x="6786205" y="6505218"/>
            <a:ext cx="7257217" cy="5367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Tracks all expenses, ensures total stays within limit, suggests cost-saving alternatives, and provides detailed breakdown.</a:t>
            </a:r>
            <a:endParaRPr lang="en-US" sz="1300" dirty="0"/>
          </a:p>
        </p:txBody>
      </p:sp>
      <p:sp>
        <p:nvSpPr>
          <p:cNvPr id="16" name="Text 9"/>
          <p:cNvSpPr/>
          <p:nvPr/>
        </p:nvSpPr>
        <p:spPr>
          <a:xfrm>
            <a:off x="6073378" y="7230547"/>
            <a:ext cx="7970044" cy="5367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Each agent works independently but shares information to create a seamless, coordinated plan.</a:t>
            </a:r>
            <a:endParaRPr lang="en-US" sz="13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Custom</PresentationFormat>
  <Paragraphs>0</Paragraphs>
  <Slides>10</Slides>
  <Notes>10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lastModifiedBy>ram prasad</cp:lastModifiedBy>
  <cp:revision>2</cp:revision>
  <dcterms:created xsi:type="dcterms:W3CDTF">2025-10-11T03:09:55Z</dcterms:created>
  <dcterms:modified xsi:type="dcterms:W3CDTF">2025-10-11T03:11:06Z</dcterms:modified>
</cp:coreProperties>
</file>